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5C45D-6140-4FAC-80DA-0EF135CF1489}" type="doc">
      <dgm:prSet loTypeId="urn:microsoft.com/office/officeart/2005/8/layout/vList6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B41D406-1751-4A59-BD4A-5F2FF6CB09FA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ЕНВД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500617BE-B5C2-47E3-AE67-F9C7F99C1EEA}" type="parTrans" cxnId="{CF218FCA-DAED-4CBA-8F14-628C5D5EBD7A}">
      <dgm:prSet/>
      <dgm:spPr/>
      <dgm:t>
        <a:bodyPr/>
        <a:lstStyle/>
        <a:p>
          <a:endParaRPr lang="ru-RU"/>
        </a:p>
      </dgm:t>
    </dgm:pt>
    <dgm:pt modelId="{88928129-4E5D-4F99-BB38-A64DBED59018}" type="sibTrans" cxnId="{CF218FCA-DAED-4CBA-8F14-628C5D5EBD7A}">
      <dgm:prSet/>
      <dgm:spPr/>
      <dgm:t>
        <a:bodyPr/>
        <a:lstStyle/>
        <a:p>
          <a:endParaRPr lang="ru-RU"/>
        </a:p>
      </dgm:t>
    </dgm:pt>
    <dgm:pt modelId="{097087FA-25D7-483B-AFBC-985E7F906C27}">
      <dgm:prSet phldrT="[Текст]"/>
      <dgm:spPr/>
      <dgm:t>
        <a:bodyPr/>
        <a:lstStyle/>
        <a:p>
          <a:r>
            <a:rPr lang="ru-RU" dirty="0" err="1" smtClean="0">
              <a:latin typeface="Arial" pitchFamily="34" charset="0"/>
              <a:cs typeface="Arial" pitchFamily="34" charset="0"/>
            </a:rPr>
            <a:t>Коэффициент-деффлятор</a:t>
          </a:r>
          <a:r>
            <a:rPr lang="ru-RU" dirty="0" smtClean="0">
              <a:latin typeface="Arial" pitchFamily="34" charset="0"/>
              <a:cs typeface="Arial" pitchFamily="34" charset="0"/>
            </a:rPr>
            <a:t> с 2018 года – 1,868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B96C27B2-B358-4D02-9668-8B9EDAAB04A2}" type="parTrans" cxnId="{D6288987-94DE-49DE-A57E-ED7B4A9061BD}">
      <dgm:prSet/>
      <dgm:spPr/>
      <dgm:t>
        <a:bodyPr/>
        <a:lstStyle/>
        <a:p>
          <a:endParaRPr lang="ru-RU"/>
        </a:p>
      </dgm:t>
    </dgm:pt>
    <dgm:pt modelId="{5E8803C8-69C8-44DD-9612-1BFE32BC7F07}" type="sibTrans" cxnId="{D6288987-94DE-49DE-A57E-ED7B4A9061BD}">
      <dgm:prSet/>
      <dgm:spPr/>
      <dgm:t>
        <a:bodyPr/>
        <a:lstStyle/>
        <a:p>
          <a:endParaRPr lang="ru-RU"/>
        </a:p>
      </dgm:t>
    </dgm:pt>
    <dgm:pt modelId="{71EAACFA-A71F-4CC3-AD8F-B0424A7412F8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Было: 1,798</a:t>
          </a:r>
          <a:endParaRPr lang="ru-RU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814FD7A-1CCF-46AE-9898-B6FAE8E9300B}" type="parTrans" cxnId="{8A59CCC2-BDD0-4FA7-B06E-40AD30C40EEC}">
      <dgm:prSet/>
      <dgm:spPr/>
      <dgm:t>
        <a:bodyPr/>
        <a:lstStyle/>
        <a:p>
          <a:endParaRPr lang="ru-RU"/>
        </a:p>
      </dgm:t>
    </dgm:pt>
    <dgm:pt modelId="{609DFBCD-DC02-4542-8439-2315D8FB8356}" type="sibTrans" cxnId="{8A59CCC2-BDD0-4FA7-B06E-40AD30C40EEC}">
      <dgm:prSet/>
      <dgm:spPr/>
      <dgm:t>
        <a:bodyPr/>
        <a:lstStyle/>
        <a:p>
          <a:endParaRPr lang="ru-RU"/>
        </a:p>
      </dgm:t>
    </dgm:pt>
    <dgm:pt modelId="{C8D9860E-9E5E-47AA-B039-CD255C9A7EC9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ПСН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E36C29C7-4C6F-4245-A86D-358E2FC1B6DA}" type="parTrans" cxnId="{83C3B878-53DC-4B6F-86D6-781FB03F3BA5}">
      <dgm:prSet/>
      <dgm:spPr/>
      <dgm:t>
        <a:bodyPr/>
        <a:lstStyle/>
        <a:p>
          <a:endParaRPr lang="ru-RU"/>
        </a:p>
      </dgm:t>
    </dgm:pt>
    <dgm:pt modelId="{EDED7FFC-9806-4AA9-BCD5-72FE09389D49}" type="sibTrans" cxnId="{83C3B878-53DC-4B6F-86D6-781FB03F3BA5}">
      <dgm:prSet/>
      <dgm:spPr/>
      <dgm:t>
        <a:bodyPr/>
        <a:lstStyle/>
        <a:p>
          <a:endParaRPr lang="ru-RU"/>
        </a:p>
      </dgm:t>
    </dgm:pt>
    <dgm:pt modelId="{CB114D0B-9231-46EF-B986-64602B554D0D}">
      <dgm:prSet phldrT="[Текст]"/>
      <dgm:spPr/>
      <dgm:t>
        <a:bodyPr/>
        <a:lstStyle/>
        <a:p>
          <a:r>
            <a:rPr lang="ru-RU" dirty="0" err="1" smtClean="0">
              <a:latin typeface="Arial" pitchFamily="34" charset="0"/>
              <a:cs typeface="Arial" pitchFamily="34" charset="0"/>
            </a:rPr>
            <a:t>Коэффициент-деффлятор</a:t>
          </a:r>
          <a:r>
            <a:rPr lang="ru-RU" dirty="0" smtClean="0">
              <a:latin typeface="Arial" pitchFamily="34" charset="0"/>
              <a:cs typeface="Arial" pitchFamily="34" charset="0"/>
            </a:rPr>
            <a:t> с 2018 года - </a:t>
          </a:r>
          <a:r>
            <a:rPr lang="ru-RU" b="0" i="0" dirty="0" smtClean="0">
              <a:latin typeface="Arial" pitchFamily="34" charset="0"/>
              <a:cs typeface="Arial" pitchFamily="34" charset="0"/>
            </a:rPr>
            <a:t>1,481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817F309-B248-466C-8333-961D0F470031}" type="parTrans" cxnId="{CA69E1CB-32A9-46E5-9920-C4D63FCA1613}">
      <dgm:prSet/>
      <dgm:spPr/>
      <dgm:t>
        <a:bodyPr/>
        <a:lstStyle/>
        <a:p>
          <a:endParaRPr lang="ru-RU"/>
        </a:p>
      </dgm:t>
    </dgm:pt>
    <dgm:pt modelId="{EF199A22-FB9A-4994-8B79-D8E6208139AE}" type="sibTrans" cxnId="{CA69E1CB-32A9-46E5-9920-C4D63FCA1613}">
      <dgm:prSet/>
      <dgm:spPr/>
      <dgm:t>
        <a:bodyPr/>
        <a:lstStyle/>
        <a:p>
          <a:endParaRPr lang="ru-RU"/>
        </a:p>
      </dgm:t>
    </dgm:pt>
    <dgm:pt modelId="{A5964F26-011A-4F61-BE8B-E1F42B65B542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Было: </a:t>
          </a:r>
          <a:r>
            <a:rPr lang="ru-RU" b="0" i="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1,425</a:t>
          </a:r>
          <a:endParaRPr lang="ru-RU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8267EF-E4F9-4A2D-90AB-3A067ED3227C}" type="parTrans" cxnId="{5C8DC9FC-C886-419C-BF37-E004491EDF2A}">
      <dgm:prSet/>
      <dgm:spPr/>
      <dgm:t>
        <a:bodyPr/>
        <a:lstStyle/>
        <a:p>
          <a:endParaRPr lang="ru-RU"/>
        </a:p>
      </dgm:t>
    </dgm:pt>
    <dgm:pt modelId="{5D63EF5F-8A6D-497E-A7A9-55FA1FC84A7F}" type="sibTrans" cxnId="{5C8DC9FC-C886-419C-BF37-E004491EDF2A}">
      <dgm:prSet/>
      <dgm:spPr/>
      <dgm:t>
        <a:bodyPr/>
        <a:lstStyle/>
        <a:p>
          <a:endParaRPr lang="ru-RU"/>
        </a:p>
      </dgm:t>
    </dgm:pt>
    <dgm:pt modelId="{CBF0F401-52BA-40FC-AC2A-A19AF486D727}" type="pres">
      <dgm:prSet presAssocID="{28D5C45D-6140-4FAC-80DA-0EF135CF148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3BC03C-33E8-434F-8E79-A9F3C83C5AEF}" type="pres">
      <dgm:prSet presAssocID="{4B41D406-1751-4A59-BD4A-5F2FF6CB09FA}" presName="linNode" presStyleCnt="0"/>
      <dgm:spPr/>
    </dgm:pt>
    <dgm:pt modelId="{04C0397F-9209-4E97-A747-63F0142FE167}" type="pres">
      <dgm:prSet presAssocID="{4B41D406-1751-4A59-BD4A-5F2FF6CB09F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EE22B-A611-405C-866A-0894D88302C0}" type="pres">
      <dgm:prSet presAssocID="{4B41D406-1751-4A59-BD4A-5F2FF6CB09F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694CC-757A-4DC5-B14E-CA530724DB0A}" type="pres">
      <dgm:prSet presAssocID="{88928129-4E5D-4F99-BB38-A64DBED59018}" presName="spacing" presStyleCnt="0"/>
      <dgm:spPr/>
    </dgm:pt>
    <dgm:pt modelId="{CA54B0FF-EC3F-4AAF-AC86-95A51FA977A7}" type="pres">
      <dgm:prSet presAssocID="{C8D9860E-9E5E-47AA-B039-CD255C9A7EC9}" presName="linNode" presStyleCnt="0"/>
      <dgm:spPr/>
    </dgm:pt>
    <dgm:pt modelId="{DAAA5DEB-2182-4D4D-BE26-7879E0783F5F}" type="pres">
      <dgm:prSet presAssocID="{C8D9860E-9E5E-47AA-B039-CD255C9A7EC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03FA4-4138-4425-99E8-9955DE2D4D1D}" type="pres">
      <dgm:prSet presAssocID="{C8D9860E-9E5E-47AA-B039-CD255C9A7EC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3C9DE1-9C0F-4168-B5E4-D27C643CEAB3}" type="presOf" srcId="{097087FA-25D7-483B-AFBC-985E7F906C27}" destId="{4C3EE22B-A611-405C-866A-0894D88302C0}" srcOrd="0" destOrd="0" presId="urn:microsoft.com/office/officeart/2005/8/layout/vList6"/>
    <dgm:cxn modelId="{83C3B878-53DC-4B6F-86D6-781FB03F3BA5}" srcId="{28D5C45D-6140-4FAC-80DA-0EF135CF1489}" destId="{C8D9860E-9E5E-47AA-B039-CD255C9A7EC9}" srcOrd="1" destOrd="0" parTransId="{E36C29C7-4C6F-4245-A86D-358E2FC1B6DA}" sibTransId="{EDED7FFC-9806-4AA9-BCD5-72FE09389D49}"/>
    <dgm:cxn modelId="{5C8DC9FC-C886-419C-BF37-E004491EDF2A}" srcId="{C8D9860E-9E5E-47AA-B039-CD255C9A7EC9}" destId="{A5964F26-011A-4F61-BE8B-E1F42B65B542}" srcOrd="1" destOrd="0" parTransId="{708267EF-E4F9-4A2D-90AB-3A067ED3227C}" sibTransId="{5D63EF5F-8A6D-497E-A7A9-55FA1FC84A7F}"/>
    <dgm:cxn modelId="{CF218FCA-DAED-4CBA-8F14-628C5D5EBD7A}" srcId="{28D5C45D-6140-4FAC-80DA-0EF135CF1489}" destId="{4B41D406-1751-4A59-BD4A-5F2FF6CB09FA}" srcOrd="0" destOrd="0" parTransId="{500617BE-B5C2-47E3-AE67-F9C7F99C1EEA}" sibTransId="{88928129-4E5D-4F99-BB38-A64DBED59018}"/>
    <dgm:cxn modelId="{A00B61AE-1461-42A0-B54C-044F7FB566AE}" type="presOf" srcId="{28D5C45D-6140-4FAC-80DA-0EF135CF1489}" destId="{CBF0F401-52BA-40FC-AC2A-A19AF486D727}" srcOrd="0" destOrd="0" presId="urn:microsoft.com/office/officeart/2005/8/layout/vList6"/>
    <dgm:cxn modelId="{CA69E1CB-32A9-46E5-9920-C4D63FCA1613}" srcId="{C8D9860E-9E5E-47AA-B039-CD255C9A7EC9}" destId="{CB114D0B-9231-46EF-B986-64602B554D0D}" srcOrd="0" destOrd="0" parTransId="{0817F309-B248-466C-8333-961D0F470031}" sibTransId="{EF199A22-FB9A-4994-8B79-D8E6208139AE}"/>
    <dgm:cxn modelId="{130F86E1-5ED6-4191-94BB-245ABFB3E86C}" type="presOf" srcId="{A5964F26-011A-4F61-BE8B-E1F42B65B542}" destId="{AAE03FA4-4138-4425-99E8-9955DE2D4D1D}" srcOrd="0" destOrd="1" presId="urn:microsoft.com/office/officeart/2005/8/layout/vList6"/>
    <dgm:cxn modelId="{0F374663-B856-4A39-8052-3C0A88F903EB}" type="presOf" srcId="{4B41D406-1751-4A59-BD4A-5F2FF6CB09FA}" destId="{04C0397F-9209-4E97-A747-63F0142FE167}" srcOrd="0" destOrd="0" presId="urn:microsoft.com/office/officeart/2005/8/layout/vList6"/>
    <dgm:cxn modelId="{D6288987-94DE-49DE-A57E-ED7B4A9061BD}" srcId="{4B41D406-1751-4A59-BD4A-5F2FF6CB09FA}" destId="{097087FA-25D7-483B-AFBC-985E7F906C27}" srcOrd="0" destOrd="0" parTransId="{B96C27B2-B358-4D02-9668-8B9EDAAB04A2}" sibTransId="{5E8803C8-69C8-44DD-9612-1BFE32BC7F07}"/>
    <dgm:cxn modelId="{7841D525-414C-4E50-B692-6A9F4E630C98}" type="presOf" srcId="{71EAACFA-A71F-4CC3-AD8F-B0424A7412F8}" destId="{4C3EE22B-A611-405C-866A-0894D88302C0}" srcOrd="0" destOrd="1" presId="urn:microsoft.com/office/officeart/2005/8/layout/vList6"/>
    <dgm:cxn modelId="{B320E02D-DB65-45B7-8318-6FF36F5AEC83}" type="presOf" srcId="{C8D9860E-9E5E-47AA-B039-CD255C9A7EC9}" destId="{DAAA5DEB-2182-4D4D-BE26-7879E0783F5F}" srcOrd="0" destOrd="0" presId="urn:microsoft.com/office/officeart/2005/8/layout/vList6"/>
    <dgm:cxn modelId="{8A59CCC2-BDD0-4FA7-B06E-40AD30C40EEC}" srcId="{4B41D406-1751-4A59-BD4A-5F2FF6CB09FA}" destId="{71EAACFA-A71F-4CC3-AD8F-B0424A7412F8}" srcOrd="1" destOrd="0" parTransId="{E814FD7A-1CCF-46AE-9898-B6FAE8E9300B}" sibTransId="{609DFBCD-DC02-4542-8439-2315D8FB8356}"/>
    <dgm:cxn modelId="{0E2FDB23-A0D8-4E81-9F50-EAD62C755B84}" type="presOf" srcId="{CB114D0B-9231-46EF-B986-64602B554D0D}" destId="{AAE03FA4-4138-4425-99E8-9955DE2D4D1D}" srcOrd="0" destOrd="0" presId="urn:microsoft.com/office/officeart/2005/8/layout/vList6"/>
    <dgm:cxn modelId="{FF7D7544-BB2F-4801-A686-C944F4852E88}" type="presParOf" srcId="{CBF0F401-52BA-40FC-AC2A-A19AF486D727}" destId="{823BC03C-33E8-434F-8E79-A9F3C83C5AEF}" srcOrd="0" destOrd="0" presId="urn:microsoft.com/office/officeart/2005/8/layout/vList6"/>
    <dgm:cxn modelId="{9F6FCE5B-12B9-4207-84C7-6C83030F760F}" type="presParOf" srcId="{823BC03C-33E8-434F-8E79-A9F3C83C5AEF}" destId="{04C0397F-9209-4E97-A747-63F0142FE167}" srcOrd="0" destOrd="0" presId="urn:microsoft.com/office/officeart/2005/8/layout/vList6"/>
    <dgm:cxn modelId="{9161316B-A925-4501-96D1-45CC13AFE46B}" type="presParOf" srcId="{823BC03C-33E8-434F-8E79-A9F3C83C5AEF}" destId="{4C3EE22B-A611-405C-866A-0894D88302C0}" srcOrd="1" destOrd="0" presId="urn:microsoft.com/office/officeart/2005/8/layout/vList6"/>
    <dgm:cxn modelId="{829A038D-A299-4439-BEB1-B3E9B3975F76}" type="presParOf" srcId="{CBF0F401-52BA-40FC-AC2A-A19AF486D727}" destId="{CDD694CC-757A-4DC5-B14E-CA530724DB0A}" srcOrd="1" destOrd="0" presId="urn:microsoft.com/office/officeart/2005/8/layout/vList6"/>
    <dgm:cxn modelId="{9FE335B6-3A4B-4167-A50B-1D8D5D18E8AF}" type="presParOf" srcId="{CBF0F401-52BA-40FC-AC2A-A19AF486D727}" destId="{CA54B0FF-EC3F-4AAF-AC86-95A51FA977A7}" srcOrd="2" destOrd="0" presId="urn:microsoft.com/office/officeart/2005/8/layout/vList6"/>
    <dgm:cxn modelId="{A75687E0-9760-472F-88F3-CD1FF1E21A7A}" type="presParOf" srcId="{CA54B0FF-EC3F-4AAF-AC86-95A51FA977A7}" destId="{DAAA5DEB-2182-4D4D-BE26-7879E0783F5F}" srcOrd="0" destOrd="0" presId="urn:microsoft.com/office/officeart/2005/8/layout/vList6"/>
    <dgm:cxn modelId="{84DC7D76-392E-42B9-B544-E6E7E204E03F}" type="presParOf" srcId="{CA54B0FF-EC3F-4AAF-AC86-95A51FA977A7}" destId="{AAE03FA4-4138-4425-99E8-9955DE2D4D1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3EE22B-A611-405C-866A-0894D88302C0}">
      <dsp:nvSpPr>
        <dsp:cNvPr id="0" name=""/>
        <dsp:cNvSpPr/>
      </dsp:nvSpPr>
      <dsp:spPr>
        <a:xfrm>
          <a:off x="3312367" y="496"/>
          <a:ext cx="4968552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err="1" smtClean="0">
              <a:latin typeface="Arial" pitchFamily="34" charset="0"/>
              <a:cs typeface="Arial" pitchFamily="34" charset="0"/>
            </a:rPr>
            <a:t>Коэффициент-деффлятор</a:t>
          </a:r>
          <a:r>
            <a:rPr lang="ru-RU" sz="2500" kern="1200" dirty="0" smtClean="0">
              <a:latin typeface="Arial" pitchFamily="34" charset="0"/>
              <a:cs typeface="Arial" pitchFamily="34" charset="0"/>
            </a:rPr>
            <a:t> с 2018 года – 1,868</a:t>
          </a:r>
          <a:endParaRPr lang="ru-RU" sz="25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Было: 1,798</a:t>
          </a:r>
          <a:endParaRPr lang="ru-RU" sz="25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12367" y="496"/>
        <a:ext cx="4968552" cy="1934765"/>
      </dsp:txXfrm>
    </dsp:sp>
    <dsp:sp modelId="{04C0397F-9209-4E97-A747-63F0142FE167}">
      <dsp:nvSpPr>
        <dsp:cNvPr id="0" name=""/>
        <dsp:cNvSpPr/>
      </dsp:nvSpPr>
      <dsp:spPr>
        <a:xfrm>
          <a:off x="0" y="496"/>
          <a:ext cx="3312368" cy="19347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latin typeface="Arial" pitchFamily="34" charset="0"/>
              <a:cs typeface="Arial" pitchFamily="34" charset="0"/>
            </a:rPr>
            <a:t>ЕНВД</a:t>
          </a:r>
          <a:endParaRPr lang="ru-RU" sz="6500" b="1" kern="1200" dirty="0">
            <a:latin typeface="Arial" pitchFamily="34" charset="0"/>
            <a:cs typeface="Arial" pitchFamily="34" charset="0"/>
          </a:endParaRPr>
        </a:p>
      </dsp:txBody>
      <dsp:txXfrm>
        <a:off x="0" y="496"/>
        <a:ext cx="3312368" cy="1934765"/>
      </dsp:txXfrm>
    </dsp:sp>
    <dsp:sp modelId="{AAE03FA4-4138-4425-99E8-9955DE2D4D1D}">
      <dsp:nvSpPr>
        <dsp:cNvPr id="0" name=""/>
        <dsp:cNvSpPr/>
      </dsp:nvSpPr>
      <dsp:spPr>
        <a:xfrm>
          <a:off x="3312367" y="2128738"/>
          <a:ext cx="4968552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err="1" smtClean="0">
              <a:latin typeface="Arial" pitchFamily="34" charset="0"/>
              <a:cs typeface="Arial" pitchFamily="34" charset="0"/>
            </a:rPr>
            <a:t>Коэффициент-деффлятор</a:t>
          </a:r>
          <a:r>
            <a:rPr lang="ru-RU" sz="2500" kern="1200" dirty="0" smtClean="0">
              <a:latin typeface="Arial" pitchFamily="34" charset="0"/>
              <a:cs typeface="Arial" pitchFamily="34" charset="0"/>
            </a:rPr>
            <a:t> с 2018 года - </a:t>
          </a:r>
          <a:r>
            <a:rPr lang="ru-RU" sz="2500" b="0" i="0" kern="1200" dirty="0" smtClean="0">
              <a:latin typeface="Arial" pitchFamily="34" charset="0"/>
              <a:cs typeface="Arial" pitchFamily="34" charset="0"/>
            </a:rPr>
            <a:t>1,481</a:t>
          </a:r>
          <a:endParaRPr lang="ru-RU" sz="25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Было: </a:t>
          </a:r>
          <a:r>
            <a:rPr lang="ru-RU" sz="2500" b="0" i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1,425</a:t>
          </a:r>
          <a:endParaRPr lang="ru-RU" sz="25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12367" y="2128738"/>
        <a:ext cx="4968552" cy="1934765"/>
      </dsp:txXfrm>
    </dsp:sp>
    <dsp:sp modelId="{DAAA5DEB-2182-4D4D-BE26-7879E0783F5F}">
      <dsp:nvSpPr>
        <dsp:cNvPr id="0" name=""/>
        <dsp:cNvSpPr/>
      </dsp:nvSpPr>
      <dsp:spPr>
        <a:xfrm>
          <a:off x="0" y="2128738"/>
          <a:ext cx="3312368" cy="193476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latin typeface="Arial" pitchFamily="34" charset="0"/>
              <a:cs typeface="Arial" pitchFamily="34" charset="0"/>
            </a:rPr>
            <a:t>ПСН</a:t>
          </a:r>
          <a:endParaRPr lang="ru-RU" sz="6500" kern="1200" dirty="0">
            <a:latin typeface="Arial" pitchFamily="34" charset="0"/>
            <a:cs typeface="Arial" pitchFamily="34" charset="0"/>
          </a:endParaRPr>
        </a:p>
      </dsp:txBody>
      <dsp:txXfrm>
        <a:off x="0" y="2128738"/>
        <a:ext cx="3312368" cy="19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2F98-6B2C-4D26-A264-3811490F147F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D58E-2CF9-49E4-A7ED-2435469C1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720553"/>
            <a:ext cx="88924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Изменение налоговой нагрузки с 2018 года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Рисунок 3" descr="org_5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013176"/>
            <a:ext cx="1296144" cy="1049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4941168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УПОЛНОМОЧЕННЫЙ 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ЗАЩИТЕ ПРАВ ПРЕДПРИНИМАТЕЛЕЙ 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ЗАБАЙКАЛЬСКОМ КРАЕ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 Power Point 3D 4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Минимальный размер оплаты труда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071800"/>
            <a:ext cx="864096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 1 января 2018 года МРОТ в Забайкальском крае:</a:t>
            </a:r>
          </a:p>
          <a:p>
            <a:pPr lvl="0" algn="just" eaLnBrk="0" fontAlgn="base" hangingPunct="0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Для работников организаций, кроме организаций сельского хозяйства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9 489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рублей</a:t>
            </a:r>
          </a:p>
          <a:p>
            <a:pPr lvl="0" algn="just" eaLnBrk="0" fontAlgn="base" hangingPunct="0">
              <a:spcBef>
                <a:spcPct val="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Для работников организаций, кроме организаций сельского хозяйства, работающих в районах Крайнего Севера и приравненных к ним местностях: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Каларском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районе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11 190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рублей</a:t>
            </a:r>
          </a:p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Тунгиро-Олекминском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Тунгокоченском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районах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10 172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рублей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Для работников организаций сельского хозяйства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9 489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рублей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 значит, вырастет налоговая нагрузка. Ведь с зарплаты уплачивается НДФЛ (ставка 13%) и страховые взносы (ставка 30%).</a:t>
            </a:r>
          </a:p>
          <a:p>
            <a:pPr algn="just"/>
            <a:endPara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пониженной ставки взносов (20%) по УСН утвержден новый список льготных видов деятельности – 61 вид деятельности, в соответствии с новым ОКВЭД-2.</a:t>
            </a:r>
          </a:p>
          <a:p>
            <a:pPr algn="just"/>
            <a:endPara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 января 2019 года МРОТ приравнивается к величине прожиточного минимума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трудоспособного населения Российской Федерации за 2-й квартал предыдущего года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 Power Point 3D 4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4000" cy="620688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Страховые взносы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008" y="692696"/>
            <a:ext cx="874948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Страховые взносы ИП с 1 января 2018 года больше не будут зависеть от МРОТ. 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Размер фиксированной части будет устанавливаться ежегодно 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постановлением Правительства.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Фиксированный размер страховых взносов составит: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 2018 год – 26 545 рублей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2019 год – 29 354 рубля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2020 год – 32 448 рублей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Если доход превышает 300 000 рублей, к этим суммам прибавляется 1% от суммы доходов превышающих 300 000 рублей. </a:t>
            </a:r>
          </a:p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Срок уплаты взносов в размере 1% перенесен на 1 июля.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Страховые взносы на обязательное медицинское страхование в фиксированном размере составят: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2018 год – 5 840 рублей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2019 год – 6 884 рубля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2020 год – 8 426 рублей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 1 января 2018 года вырастет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предельная база по страховым взносам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 обязательное социальное страхование на случай временной нетрудоспособности и в связи с материнством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815 000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рублей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 обязательное пенсионное страхование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1 021 000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рублей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 Power Point 3D 4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Ставки по акцизам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68760"/>
            <a:ext cx="856895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 января 2018 года увеличиваются ставки на подакцизные товары: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сигареты, папиросы, табак, сигары,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сигариллы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биди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кретек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электронные системы доставки никотина и жидкости для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них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легковые автомобили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автомобильный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бензин класса 5 и дизельное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топливо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средние дистилляты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9535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чувствительное повышение касается ставок на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топливо</a:t>
            </a:r>
          </a:p>
          <a:p>
            <a:pPr marL="89535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Ставка акцизов на бензин 5 класса </a:t>
            </a:r>
          </a:p>
          <a:p>
            <a:pPr marL="8953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 января увеличится на 10,7% (до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11 213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 за тонну)</a:t>
            </a:r>
          </a:p>
          <a:p>
            <a:pPr marL="8953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 июля – до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11 892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 за тонну. </a:t>
            </a:r>
          </a:p>
          <a:p>
            <a:pPr marL="89535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Ставка акциза на дизельное топливо </a:t>
            </a:r>
          </a:p>
          <a:p>
            <a:pPr marL="8953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 января вырастет на 12,7% (до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7 665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 за тонну)</a:t>
            </a:r>
          </a:p>
          <a:p>
            <a:pPr marL="89535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 июля – до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8 258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 за тонну. 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8d0c2f5631d79927000a845fa3f78a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789040"/>
            <a:ext cx="658991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 Power Point 3D 4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Налог на движимое имущество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916832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1 января 2018 года федеральная льгота по налогу на движимое имущество отменяется.</a:t>
            </a:r>
          </a:p>
          <a:p>
            <a:pPr algn="just"/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Ставка в 2018 году – 1,1%</a:t>
            </a:r>
          </a:p>
          <a:p>
            <a:pPr algn="just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2019 года ставка не может превышать 2,2% </a:t>
            </a:r>
          </a:p>
          <a:p>
            <a:pPr algn="just"/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егионам дано право установить ставку, льготу или освободить от налога имущество, с даты выпуска которого прошло не больше 3 лет, а также инновационное высокоэффективное оборудование.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 Power Point 3D 4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Налог на недвижимое имущество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052736"/>
            <a:ext cx="828092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Ставка для объектов, включенных в перечень имущества, для которого налоговая база определяется как его кадастровая стоимость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2016 год – 0,5%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2017 год – 1%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2018 год – 1,5%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2019 год и далее – 2%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Налог на имущество организаций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Ставка для объектов недвижимого имущества, налоговая база которых определяется как их кадастровая стоимость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2015 год – 1%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2016 год – 1,5%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2017 год и далее – 2%</a:t>
            </a: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Налоговая база уменьшается на 150 кв.м.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 1 объекту на 1 налогоплательщика по его выбору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 Power Point 3D 4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ЕНВД и ПСН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34076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Ставки ЕНВД и стоимость патента возрастут на 4%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2060848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 Power Point 3D 4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0"/>
            <a:ext cx="9144000" cy="90872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Онлайн-кассы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96752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июля 2018 года стартует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этап перехода на кассовую технику нового образца – для предпринимателей на ЕНВД и ПСН</a:t>
            </a:r>
          </a:p>
          <a:p>
            <a:pPr algn="just"/>
            <a:endParaRPr lang="ru-RU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22313"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Отсрочку до 1 июля 2019 года получили:</a:t>
            </a:r>
          </a:p>
          <a:p>
            <a:pPr marL="722313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предприниматели на ЕНВД по 10 видам деятельности</a:t>
            </a:r>
          </a:p>
          <a:p>
            <a:pPr marL="722313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предприниматели на ПСН по 55 видам деятельности</a:t>
            </a:r>
          </a:p>
          <a:p>
            <a:pPr marL="722313"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предприниматели на ЕНВД и ПСН, занимающиеся торговлей и общественным питанием, 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 наемных работников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Налоговый вычет в размере 18 тысяч рублей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 одну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онлайн-кассу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смогут получить ИП на ЕНВД и ПСН.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налогоплательщики ЕНВД смогут вычесть затраты на покупку ККТ самостоятельно, указав их в декларации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плательщики ПСН должны будут подать уведомление, чтобы налоговая инспекция пересчитала стоимость патента.</a:t>
            </a:r>
          </a:p>
        </p:txBody>
      </p:sp>
      <p:pic>
        <p:nvPicPr>
          <p:cNvPr id="5" name="Рисунок 4" descr="8d0c2f5631d79927000a845fa3f78a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204864"/>
            <a:ext cx="536064" cy="16986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607</Words>
  <Application>Microsoft Office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41</cp:revision>
  <dcterms:created xsi:type="dcterms:W3CDTF">2017-12-18T05:33:59Z</dcterms:created>
  <dcterms:modified xsi:type="dcterms:W3CDTF">2018-01-24T08:08:40Z</dcterms:modified>
</cp:coreProperties>
</file>